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6858000" cy="9144000" type="screen4x3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8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73" d="100"/>
          <a:sy n="73" d="100"/>
        </p:scale>
        <p:origin x="3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rley sains" userId="f005dc6cedf0ca5c" providerId="LiveId" clId="{454C285C-D743-46AA-96E4-9A99159F0E0F}"/>
    <pc:docChg chg="modSld">
      <pc:chgData name="shirley sains" userId="f005dc6cedf0ca5c" providerId="LiveId" clId="{454C285C-D743-46AA-96E4-9A99159F0E0F}" dt="2026-04-14T11:36:14.188" v="2" actId="120"/>
      <pc:docMkLst>
        <pc:docMk/>
      </pc:docMkLst>
      <pc:sldChg chg="modSp mod">
        <pc:chgData name="shirley sains" userId="f005dc6cedf0ca5c" providerId="LiveId" clId="{454C285C-D743-46AA-96E4-9A99159F0E0F}" dt="2026-04-14T11:36:14.188" v="2" actId="120"/>
        <pc:sldMkLst>
          <pc:docMk/>
          <pc:sldMk cId="1748164078" sldId="256"/>
        </pc:sldMkLst>
        <pc:spChg chg="mod">
          <ac:chgData name="shirley sains" userId="f005dc6cedf0ca5c" providerId="LiveId" clId="{454C285C-D743-46AA-96E4-9A99159F0E0F}" dt="2026-04-14T11:36:05.141" v="0" actId="120"/>
          <ac:spMkLst>
            <pc:docMk/>
            <pc:sldMk cId="1748164078" sldId="256"/>
            <ac:spMk id="13" creationId="{3CD8F40A-88C1-0E66-0B70-1F730776C54A}"/>
          </ac:spMkLst>
        </pc:spChg>
        <pc:spChg chg="mod">
          <ac:chgData name="shirley sains" userId="f005dc6cedf0ca5c" providerId="LiveId" clId="{454C285C-D743-46AA-96E4-9A99159F0E0F}" dt="2026-04-14T11:36:09.825" v="1" actId="120"/>
          <ac:spMkLst>
            <pc:docMk/>
            <pc:sldMk cId="1748164078" sldId="256"/>
            <ac:spMk id="15" creationId="{A1AA6A5C-E29A-0AD4-0C10-39FDA631275F}"/>
          </ac:spMkLst>
        </pc:spChg>
        <pc:spChg chg="mod">
          <ac:chgData name="shirley sains" userId="f005dc6cedf0ca5c" providerId="LiveId" clId="{454C285C-D743-46AA-96E4-9A99159F0E0F}" dt="2026-04-14T11:36:14.188" v="2" actId="120"/>
          <ac:spMkLst>
            <pc:docMk/>
            <pc:sldMk cId="1748164078" sldId="256"/>
            <ac:spMk id="16" creationId="{2F08C164-BFF8-FFB6-FE79-8D7F8C6048C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D65B-B9C7-A74A-AD31-E25C540CF5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842-2220-0E46-A069-445E5A5BD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6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D65B-B9C7-A74A-AD31-E25C540CF5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842-2220-0E46-A069-445E5A5BD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8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D65B-B9C7-A74A-AD31-E25C540CF5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842-2220-0E46-A069-445E5A5BD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4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D65B-B9C7-A74A-AD31-E25C540CF5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842-2220-0E46-A069-445E5A5BD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8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D65B-B9C7-A74A-AD31-E25C540CF5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842-2220-0E46-A069-445E5A5BD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5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D65B-B9C7-A74A-AD31-E25C540CF5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842-2220-0E46-A069-445E5A5BD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9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D65B-B9C7-A74A-AD31-E25C540CF5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842-2220-0E46-A069-445E5A5BD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6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D65B-B9C7-A74A-AD31-E25C540CF5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842-2220-0E46-A069-445E5A5BD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3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D65B-B9C7-A74A-AD31-E25C540CF5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842-2220-0E46-A069-445E5A5BD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D65B-B9C7-A74A-AD31-E25C540CF5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842-2220-0E46-A069-445E5A5BD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7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D65B-B9C7-A74A-AD31-E25C540CF5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842-2220-0E46-A069-445E5A5BD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2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2DD65B-B9C7-A74A-AD31-E25C540CF5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4C8842-2220-0E46-A069-445E5A5BD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5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thecomplex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2BA027-8F05-71ED-00CC-E37F41B6F7E9}"/>
              </a:ext>
            </a:extLst>
          </p:cNvPr>
          <p:cNvSpPr/>
          <p:nvPr/>
        </p:nvSpPr>
        <p:spPr>
          <a:xfrm>
            <a:off x="0" y="1"/>
            <a:ext cx="6858000" cy="1967561"/>
          </a:xfrm>
          <a:prstGeom prst="rect">
            <a:avLst/>
          </a:prstGeom>
          <a:solidFill>
            <a:srgbClr val="3083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map of the united states with text&#10;&#10;AI-generated content may be incorrect.">
            <a:extLst>
              <a:ext uri="{FF2B5EF4-FFF2-40B4-BE49-F238E27FC236}">
                <a16:creationId xmlns:a16="http://schemas.microsoft.com/office/drawing/2014/main" id="{A2F05A16-2A99-E147-2EA7-77CB79515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1" y="220654"/>
            <a:ext cx="2189741" cy="1211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B82904-533F-F0D1-D0AC-353652AA28C0}"/>
              </a:ext>
            </a:extLst>
          </p:cNvPr>
          <p:cNvSpPr txBox="1"/>
          <p:nvPr/>
        </p:nvSpPr>
        <p:spPr>
          <a:xfrm>
            <a:off x="2671003" y="72340"/>
            <a:ext cx="4186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COMMUNITY SUPPORTED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LIVING - 24 HOUR (CSL-24)</a:t>
            </a:r>
            <a:endParaRPr lang="en-US" sz="2400" dirty="0"/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HB5605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62E73-3313-9E09-8AB2-53416954810C}"/>
              </a:ext>
            </a:extLst>
          </p:cNvPr>
          <p:cNvSpPr txBox="1"/>
          <p:nvPr/>
        </p:nvSpPr>
        <p:spPr>
          <a:xfrm>
            <a:off x="2542667" y="1261430"/>
            <a:ext cx="4427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An established structure already used in most states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36C6B-AA12-0A33-D17F-2D76A419047F}"/>
              </a:ext>
            </a:extLst>
          </p:cNvPr>
          <p:cNvSpPr txBox="1"/>
          <p:nvPr/>
        </p:nvSpPr>
        <p:spPr>
          <a:xfrm>
            <a:off x="2430372" y="1659785"/>
            <a:ext cx="4427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Rep. ANNE STAVA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D1DAF6-49E4-1C0F-3B84-B84E39F55A34}"/>
              </a:ext>
            </a:extLst>
          </p:cNvPr>
          <p:cNvGrpSpPr/>
          <p:nvPr/>
        </p:nvGrpSpPr>
        <p:grpSpPr>
          <a:xfrm>
            <a:off x="236620" y="2037349"/>
            <a:ext cx="6384759" cy="2391972"/>
            <a:chOff x="236620" y="2181727"/>
            <a:chExt cx="6384759" cy="239197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C9E0D5E-3118-90AF-4349-E41E65FA9C42}"/>
                </a:ext>
              </a:extLst>
            </p:cNvPr>
            <p:cNvSpPr/>
            <p:nvPr/>
          </p:nvSpPr>
          <p:spPr>
            <a:xfrm>
              <a:off x="236620" y="2477801"/>
              <a:ext cx="6384759" cy="2095898"/>
            </a:xfrm>
            <a:prstGeom prst="rect">
              <a:avLst/>
            </a:prstGeom>
            <a:solidFill>
              <a:srgbClr val="3083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F2A7688-3D31-00FF-3CEB-4860BDD66E15}"/>
                </a:ext>
              </a:extLst>
            </p:cNvPr>
            <p:cNvSpPr/>
            <p:nvPr/>
          </p:nvSpPr>
          <p:spPr>
            <a:xfrm>
              <a:off x="2037347" y="2181727"/>
              <a:ext cx="2719134" cy="65772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THE PROBLEM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D8F40A-88C1-0E66-0B70-1F730776C54A}"/>
                </a:ext>
              </a:extLst>
            </p:cNvPr>
            <p:cNvSpPr txBox="1"/>
            <p:nvPr/>
          </p:nvSpPr>
          <p:spPr>
            <a:xfrm>
              <a:off x="236620" y="2679364"/>
              <a:ext cx="1993233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chemeClr val="bg1"/>
                  </a:solidFill>
                </a:rPr>
                <a:t>Illinois’ Adults with</a:t>
              </a:r>
            </a:p>
            <a:p>
              <a:r>
                <a:rPr lang="en-US" sz="1300" b="1" dirty="0">
                  <a:solidFill>
                    <a:schemeClr val="bg1"/>
                  </a:solidFill>
                </a:rPr>
                <a:t>Developmental</a:t>
              </a:r>
            </a:p>
            <a:p>
              <a:r>
                <a:rPr lang="en-US" sz="1300" b="1" dirty="0">
                  <a:solidFill>
                    <a:schemeClr val="bg1"/>
                  </a:solidFill>
                </a:rPr>
                <a:t>Disabilities Waiver</a:t>
              </a:r>
            </a:p>
            <a:p>
              <a:r>
                <a:rPr lang="en-US" sz="1300" b="1" dirty="0">
                  <a:solidFill>
                    <a:schemeClr val="bg1"/>
                  </a:solidFill>
                </a:rPr>
                <a:t>does not include a</a:t>
              </a:r>
            </a:p>
            <a:p>
              <a:r>
                <a:rPr lang="en-US" sz="1300" b="1" dirty="0">
                  <a:solidFill>
                    <a:schemeClr val="bg1"/>
                  </a:solidFill>
                </a:rPr>
                <a:t>defined 24-hour</a:t>
              </a:r>
            </a:p>
            <a:p>
              <a:r>
                <a:rPr lang="en-US" sz="1300" b="1" dirty="0">
                  <a:solidFill>
                    <a:schemeClr val="bg1"/>
                  </a:solidFill>
                </a:rPr>
                <a:t>supported living</a:t>
              </a:r>
            </a:p>
            <a:p>
              <a:r>
                <a:rPr lang="en-US" sz="1300" b="1" dirty="0">
                  <a:solidFill>
                    <a:schemeClr val="bg1"/>
                  </a:solidFill>
                </a:rPr>
                <a:t>service in an individual’s own home.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AA6A5C-E29A-0AD4-0C10-39FDA631275F}"/>
                </a:ext>
              </a:extLst>
            </p:cNvPr>
            <p:cNvSpPr txBox="1"/>
            <p:nvPr/>
          </p:nvSpPr>
          <p:spPr>
            <a:xfrm>
              <a:off x="2359192" y="2879419"/>
              <a:ext cx="2139613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chemeClr val="bg1"/>
                  </a:solidFill>
                </a:rPr>
                <a:t>As a result, individuals</a:t>
              </a:r>
            </a:p>
            <a:p>
              <a:r>
                <a:rPr lang="en-US" sz="1300" b="1" dirty="0">
                  <a:solidFill>
                    <a:schemeClr val="bg1"/>
                  </a:solidFill>
                </a:rPr>
                <a:t>with complex support</a:t>
              </a:r>
            </a:p>
            <a:p>
              <a:r>
                <a:rPr lang="en-US" sz="1300" b="1" dirty="0">
                  <a:solidFill>
                    <a:schemeClr val="bg1"/>
                  </a:solidFill>
                </a:rPr>
                <a:t>needs often default</a:t>
              </a:r>
            </a:p>
            <a:p>
              <a:r>
                <a:rPr lang="en-US" sz="1300" b="1" dirty="0">
                  <a:solidFill>
                    <a:schemeClr val="bg1"/>
                  </a:solidFill>
                </a:rPr>
                <a:t>into institutions or</a:t>
              </a:r>
            </a:p>
            <a:p>
              <a:r>
                <a:rPr lang="en-US" sz="1300" b="1" dirty="0">
                  <a:solidFill>
                    <a:schemeClr val="bg1"/>
                  </a:solidFill>
                </a:rPr>
                <a:t>provider-controlled</a:t>
              </a:r>
            </a:p>
            <a:p>
              <a:r>
                <a:rPr lang="en-US" sz="1300" b="1" dirty="0">
                  <a:solidFill>
                    <a:schemeClr val="bg1"/>
                  </a:solidFill>
                </a:rPr>
                <a:t>group settings — often</a:t>
              </a:r>
            </a:p>
            <a:p>
              <a:r>
                <a:rPr lang="en-US" sz="1300" b="1" dirty="0">
                  <a:solidFill>
                    <a:schemeClr val="bg1"/>
                  </a:solidFill>
                </a:rPr>
                <a:t>not by choice.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08C164-BFF8-FFB6-FE79-8D7F8C6048C4}"/>
                </a:ext>
              </a:extLst>
            </p:cNvPr>
            <p:cNvSpPr txBox="1"/>
            <p:nvPr/>
          </p:nvSpPr>
          <p:spPr>
            <a:xfrm>
              <a:off x="4628144" y="2679364"/>
              <a:ext cx="199323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chemeClr val="bg1"/>
                  </a:solidFill>
                </a:rPr>
                <a:t>This gap limits</a:t>
              </a:r>
            </a:p>
            <a:p>
              <a:r>
                <a:rPr lang="en-US" sz="1300" b="1" dirty="0">
                  <a:solidFill>
                    <a:schemeClr val="bg1"/>
                  </a:solidFill>
                </a:rPr>
                <a:t>compliance with</a:t>
              </a:r>
            </a:p>
            <a:p>
              <a:r>
                <a:rPr lang="en-US" sz="1300" b="1" dirty="0">
                  <a:solidFill>
                    <a:schemeClr val="bg1"/>
                  </a:solidFill>
                </a:rPr>
                <a:t>federal integration</a:t>
              </a:r>
            </a:p>
            <a:p>
              <a:r>
                <a:rPr lang="en-US" sz="1300" b="1" dirty="0">
                  <a:solidFill>
                    <a:schemeClr val="bg1"/>
                  </a:solidFill>
                </a:rPr>
                <a:t>requirements and</a:t>
              </a:r>
            </a:p>
            <a:p>
              <a:r>
                <a:rPr lang="en-US" sz="1300" b="1" dirty="0">
                  <a:solidFill>
                    <a:schemeClr val="bg1"/>
                  </a:solidFill>
                </a:rPr>
                <a:t>contributes to ongoing</a:t>
              </a:r>
            </a:p>
            <a:p>
              <a:r>
                <a:rPr lang="en-US" sz="1300" b="1" dirty="0">
                  <a:solidFill>
                    <a:schemeClr val="bg1"/>
                  </a:solidFill>
                </a:rPr>
                <a:t>litigation exposure and</a:t>
              </a:r>
            </a:p>
            <a:p>
              <a:r>
                <a:rPr lang="en-US" sz="1300" b="1" dirty="0">
                  <a:solidFill>
                    <a:schemeClr val="bg1"/>
                  </a:solidFill>
                </a:rPr>
                <a:t>higher long-term</a:t>
              </a:r>
            </a:p>
            <a:p>
              <a:r>
                <a:rPr lang="en-US" sz="1300" b="1" dirty="0">
                  <a:solidFill>
                    <a:schemeClr val="bg1"/>
                  </a:solidFill>
                </a:rPr>
                <a:t>system costs.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D4BB6B9-C8E3-D634-A73A-EBD9A3B764EE}"/>
                </a:ext>
              </a:extLst>
            </p:cNvPr>
            <p:cNvCxnSpPr/>
            <p:nvPr/>
          </p:nvCxnSpPr>
          <p:spPr>
            <a:xfrm>
              <a:off x="2310063" y="3015917"/>
              <a:ext cx="0" cy="1356218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F89C31B-1F20-E57F-AB04-1A3B1CA6E881}"/>
                </a:ext>
              </a:extLst>
            </p:cNvPr>
            <p:cNvCxnSpPr/>
            <p:nvPr/>
          </p:nvCxnSpPr>
          <p:spPr>
            <a:xfrm>
              <a:off x="4498805" y="3015917"/>
              <a:ext cx="0" cy="1356218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1C8B7C9-AEE3-8261-C997-596CF442A793}"/>
              </a:ext>
            </a:extLst>
          </p:cNvPr>
          <p:cNvSpPr txBox="1"/>
          <p:nvPr/>
        </p:nvSpPr>
        <p:spPr>
          <a:xfrm>
            <a:off x="236620" y="4411582"/>
            <a:ext cx="319237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THE 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CSL-24</a:t>
            </a:r>
            <a:r>
              <a:rPr lang="en-US" sz="1200" dirty="0"/>
              <a:t> adds a clearly defined </a:t>
            </a:r>
            <a:r>
              <a:rPr lang="en-US" sz="1200" b="1" dirty="0"/>
              <a:t>24-hour in-home residential service</a:t>
            </a:r>
            <a:r>
              <a:rPr lang="en-US" sz="1200" dirty="0"/>
              <a:t> to the current Adults with Developmental Disabilities Medicaid Waiver.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Designed for adults with complex medical, physical, or behavioral support needs</a:t>
            </a:r>
            <a:r>
              <a:rPr lang="en-US" sz="1200" dirty="0"/>
              <a:t> who require continuous 24-hour support.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Provides support in a home</a:t>
            </a:r>
            <a:r>
              <a:rPr lang="en-US" sz="1200" dirty="0"/>
              <a:t> the person chooses and maintains, with roommates and providers of their choice.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Allows adjustments </a:t>
            </a:r>
            <a:r>
              <a:rPr lang="en-US" sz="1200" dirty="0"/>
              <a:t>to supports and providers as needs change — without forcing someone to move to a different setting—similar to aging in place.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5854FF-B217-1B75-8253-50F894ED8B48}"/>
              </a:ext>
            </a:extLst>
          </p:cNvPr>
          <p:cNvSpPr txBox="1"/>
          <p:nvPr/>
        </p:nvSpPr>
        <p:spPr>
          <a:xfrm>
            <a:off x="3429000" y="4411582"/>
            <a:ext cx="319237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IMPACT AND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Prevents costly crises, segregation, and institutional </a:t>
            </a:r>
            <a:r>
              <a:rPr lang="en-US" sz="1200" dirty="0"/>
              <a:t>placements by establishing a defined 24-hour in-home option.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Uses public dollars more responsibly </a:t>
            </a:r>
            <a:r>
              <a:rPr lang="en-US" sz="1200" dirty="0"/>
              <a:t>—investing in accountable community-based supports with higher quality-of-life outcomes and lower long-term costs.</a:t>
            </a: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Reduces legal and fiscal risk </a:t>
            </a:r>
            <a:r>
              <a:rPr lang="en-US" sz="1200" dirty="0"/>
              <a:t>by strengthening compliance with federal integration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Fills a long-standing service gap</a:t>
            </a:r>
            <a:r>
              <a:rPr lang="en-US" sz="1200" dirty="0"/>
              <a:t> by creating the 24-hour in-home option families and individuals with complex support needs are actively seeking.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FA712C-C456-CF8F-05C5-B0F7AA5E3938}"/>
              </a:ext>
            </a:extLst>
          </p:cNvPr>
          <p:cNvSpPr/>
          <p:nvPr/>
        </p:nvSpPr>
        <p:spPr>
          <a:xfrm>
            <a:off x="0" y="8670758"/>
            <a:ext cx="6858000" cy="569494"/>
          </a:xfrm>
          <a:prstGeom prst="rect">
            <a:avLst/>
          </a:prstGeom>
          <a:solidFill>
            <a:srgbClr val="3083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t"/>
          <a:lstStyle/>
          <a:p>
            <a:pPr algn="ctr"/>
            <a:r>
              <a:rPr lang="en-US" sz="1200" b="1" dirty="0"/>
              <a:t>Act Now:</a:t>
            </a:r>
            <a:r>
              <a:rPr lang="en-US" sz="1200" dirty="0"/>
              <a:t> Close the 24-Hour gap</a:t>
            </a:r>
          </a:p>
          <a:p>
            <a:pPr algn="ctr"/>
            <a:r>
              <a:rPr lang="en-US" sz="1200" b="1" dirty="0"/>
              <a:t>Co-Sponsor HB5605</a:t>
            </a:r>
          </a:p>
          <a:p>
            <a:pPr algn="ctr"/>
            <a:endParaRPr lang="en-US" sz="1200" dirty="0"/>
          </a:p>
          <a:p>
            <a:pPr algn="ctr"/>
            <a:r>
              <a:rPr lang="en-US" sz="1200" b="1" dirty="0"/>
              <a:t>For More Information Contact: </a:t>
            </a:r>
            <a:r>
              <a:rPr lang="en-US" sz="1200" b="1" dirty="0" err="1"/>
              <a:t>IPACDD@gmail.com</a:t>
            </a:r>
            <a:endParaRPr lang="en-US" sz="1200" b="1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r>
              <a:rPr lang="en-US" sz="12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www.SupportTheComplex.org</a:t>
            </a:r>
            <a:endParaRPr lang="en-US" sz="1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1CEA78-5253-39C1-70BF-ECE9BB043DE1}"/>
              </a:ext>
            </a:extLst>
          </p:cNvPr>
          <p:cNvSpPr txBox="1"/>
          <p:nvPr/>
        </p:nvSpPr>
        <p:spPr>
          <a:xfrm>
            <a:off x="-48126" y="8266729"/>
            <a:ext cx="7267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b="1" dirty="0"/>
              <a:t>The bill does not</a:t>
            </a:r>
            <a:r>
              <a:rPr lang="en-US" sz="1150" dirty="0"/>
              <a:t> create a new waiver, expand eligibility, require anyone to move, or reduce existing services.</a:t>
            </a:r>
          </a:p>
        </p:txBody>
      </p:sp>
    </p:spTree>
    <p:extLst>
      <p:ext uri="{BB962C8B-B14F-4D97-AF65-F5344CB8AC3E}">
        <p14:creationId xmlns:p14="http://schemas.microsoft.com/office/powerpoint/2010/main" val="174816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4755E7-98EA-4A16-80DB-7D4CF931A1D2}"/>
              </a:ext>
            </a:extLst>
          </p:cNvPr>
          <p:cNvSpPr/>
          <p:nvPr/>
        </p:nvSpPr>
        <p:spPr>
          <a:xfrm>
            <a:off x="818147" y="352927"/>
            <a:ext cx="5221705" cy="1117330"/>
          </a:xfrm>
          <a:prstGeom prst="rect">
            <a:avLst/>
          </a:prstGeom>
          <a:solidFill>
            <a:srgbClr val="3083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Proponents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5E045-375E-7F0D-3661-F715B00E4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63" y="2699802"/>
            <a:ext cx="1684080" cy="1684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46D4F8-E50F-DB26-A521-A92375336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47" y="4457450"/>
            <a:ext cx="2493061" cy="945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06380E-BB6E-BE8B-E5E2-331377C67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542" y="1562504"/>
            <a:ext cx="1877374" cy="1334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EA8152-E157-4800-14E9-07A799E17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832" y="3049589"/>
            <a:ext cx="1334293" cy="13342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396B02-73D7-7228-53E8-2E6F788A1D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083" y="4383882"/>
            <a:ext cx="1334293" cy="13342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3BB09C-AD38-867E-EF57-5AE92924D9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7493" y="6047867"/>
            <a:ext cx="2001528" cy="800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349600-3D1D-6F12-D5A8-6329535120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7674" y="1628021"/>
            <a:ext cx="1203258" cy="1203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512910-AC69-7E02-D633-5E3571D4D0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0542" y="5955502"/>
            <a:ext cx="1709965" cy="9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62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1696</TotalTime>
  <Words>296</Words>
  <Application>Microsoft Office PowerPoint</Application>
  <PresentationFormat>On-screen Show (4:3)</PresentationFormat>
  <Paragraphs>56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Joseph Paleczny</dc:creator>
  <cp:lastModifiedBy>shirley sains</cp:lastModifiedBy>
  <cp:revision>5</cp:revision>
  <cp:lastPrinted>2026-03-17T19:17:59Z</cp:lastPrinted>
  <dcterms:created xsi:type="dcterms:W3CDTF">2026-02-25T19:19:50Z</dcterms:created>
  <dcterms:modified xsi:type="dcterms:W3CDTF">2026-04-14T11:36:14Z</dcterms:modified>
</cp:coreProperties>
</file>